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defaultTextStyle>
    <a:lvl1pPr marL="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u-RU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A6D6"/>
    <a:srgbClr val="2D388B"/>
    <a:srgbClr val="373F8A"/>
    <a:srgbClr val="2784B3"/>
    <a:srgbClr val="47A8D7"/>
    <a:srgbClr val="EB641B"/>
    <a:srgbClr val="B44B10"/>
    <a:srgbClr val="007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538" autoAdjust="0"/>
  </p:normalViewPr>
  <p:slideViewPr>
    <p:cSldViewPr>
      <p:cViewPr varScale="1">
        <p:scale>
          <a:sx n="108" d="100"/>
          <a:sy n="108" d="100"/>
        </p:scale>
        <p:origin x="114" y="48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B6A5CA-B41D-D147-BAF9-D82E2CC54DC1}" type="doc">
      <dgm:prSet loTypeId="urn:microsoft.com/office/officeart/2005/8/layout/vList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86A2ABCB-5C38-1645-AEDD-3BDEB3E44D22}">
      <dgm:prSet phldrT="[Текст]"/>
      <dgm:spPr/>
      <dgm:t>
        <a:bodyPr/>
        <a:lstStyle/>
        <a:p>
          <a:r>
            <a:rPr lang="ru-RU"/>
            <a:t>Композиционные </a:t>
          </a:r>
          <a:r>
            <a:rPr lang="ru-RU" smtClean="0"/>
            <a:t>материалы</a:t>
          </a:r>
          <a:endParaRPr lang="ru-RU" dirty="0"/>
        </a:p>
      </dgm:t>
    </dgm:pt>
    <dgm:pt modelId="{866E4CCF-3A98-D947-9921-2501316621C1}" type="sibTrans" cxnId="{B2BBEB43-7D9E-1546-A099-E50B44C1D5C7}">
      <dgm:prSet/>
      <dgm:spPr/>
      <dgm:t>
        <a:bodyPr/>
        <a:lstStyle/>
        <a:p>
          <a:endParaRPr lang="ru-RU"/>
        </a:p>
      </dgm:t>
    </dgm:pt>
    <dgm:pt modelId="{B864BC35-4976-4D47-BE56-DD7930DE5C63}" type="parTrans" cxnId="{B2BBEB43-7D9E-1546-A099-E50B44C1D5C7}">
      <dgm:prSet/>
      <dgm:spPr/>
      <dgm:t>
        <a:bodyPr/>
        <a:lstStyle/>
        <a:p>
          <a:endParaRPr lang="ru-RU"/>
        </a:p>
      </dgm:t>
    </dgm:pt>
    <dgm:pt modelId="{3DA241E9-113D-6643-969A-BB030C1FBE9C}">
      <dgm:prSet custT="1"/>
      <dgm:spPr/>
      <dgm:t>
        <a:bodyPr/>
        <a:lstStyle/>
        <a:p>
          <a:pPr marL="0" indent="0" algn="ctr" rtl="0">
            <a:spcBef>
              <a:spcPct val="0"/>
            </a:spcBef>
            <a:spcAft>
              <a:spcPct val="0"/>
            </a:spcAft>
            <a:buNone/>
          </a:pPr>
          <a:r>
            <a:rPr lang="ru-RU" sz="1600" b="1" kern="1200" dirty="0" err="1" smtClean="0">
              <a:solidFill>
                <a:srgbClr val="004282"/>
              </a:solidFill>
              <a:latin typeface="Proxima Nova Bl" panose="02000506030000020004" pitchFamily="2" charset="0"/>
              <a:ea typeface="+mj-ea"/>
              <a:cs typeface="+mj-cs"/>
            </a:rPr>
            <a:t>Гетерфазные</a:t>
          </a:r>
          <a:r>
            <a:rPr lang="ru-RU" sz="1600" b="1" kern="1200" dirty="0" smtClean="0">
              <a:solidFill>
                <a:srgbClr val="004282"/>
              </a:solidFill>
              <a:latin typeface="Proxima Nova Bl" panose="02000506030000020004" pitchFamily="2" charset="0"/>
              <a:ea typeface="+mj-ea"/>
              <a:cs typeface="+mj-cs"/>
            </a:rPr>
            <a:t> системы, полученные из двух или более компонентов с сохранением индивидуальности каждого</a:t>
          </a:r>
          <a:endParaRPr lang="ru-RU" sz="1600" kern="1200" dirty="0">
            <a:solidFill>
              <a:srgbClr val="004282"/>
            </a:solidFill>
            <a:latin typeface="Proxima Nova Bl" panose="02000506030000020004" pitchFamily="2" charset="0"/>
            <a:ea typeface="+mj-ea"/>
            <a:cs typeface="+mj-cs"/>
          </a:endParaRPr>
        </a:p>
      </dgm:t>
    </dgm:pt>
    <dgm:pt modelId="{48E643BB-7777-0E48-BD47-9D41713F94E9}" type="sibTrans" cxnId="{E2B784C3-FAB9-6B42-8250-BA1EFF0BDB7B}">
      <dgm:prSet/>
      <dgm:spPr/>
      <dgm:t>
        <a:bodyPr/>
        <a:lstStyle/>
        <a:p>
          <a:endParaRPr lang="ru-RU"/>
        </a:p>
      </dgm:t>
    </dgm:pt>
    <dgm:pt modelId="{D251D525-B323-B047-B739-909EE0A77C13}" type="parTrans" cxnId="{E2B784C3-FAB9-6B42-8250-BA1EFF0BDB7B}">
      <dgm:prSet/>
      <dgm:spPr/>
      <dgm:t>
        <a:bodyPr/>
        <a:lstStyle/>
        <a:p>
          <a:endParaRPr lang="ru-RU"/>
        </a:p>
      </dgm:t>
    </dgm:pt>
    <dgm:pt modelId="{F94B9203-DEF3-F448-AEA5-3D92B6FFCBA6}" type="pres">
      <dgm:prSet presAssocID="{28B6A5CA-B41D-D147-BAF9-D82E2CC54DC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2CFF57C9-A6A8-6945-BD3F-A4624A48CD35}" type="pres">
      <dgm:prSet presAssocID="{86A2ABCB-5C38-1645-AEDD-3BDEB3E44D22}" presName="linNode" presStyleCnt="0"/>
      <dgm:spPr/>
    </dgm:pt>
    <dgm:pt modelId="{9C8D498F-2FFB-4148-8F93-6DE548C07545}" type="pres">
      <dgm:prSet presAssocID="{86A2ABCB-5C38-1645-AEDD-3BDEB3E44D22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4ED309-7F43-1940-80DD-D4BEDB3AF632}" type="pres">
      <dgm:prSet presAssocID="{86A2ABCB-5C38-1645-AEDD-3BDEB3E44D22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2BBEB43-7D9E-1546-A099-E50B44C1D5C7}" srcId="{28B6A5CA-B41D-D147-BAF9-D82E2CC54DC1}" destId="{86A2ABCB-5C38-1645-AEDD-3BDEB3E44D22}" srcOrd="0" destOrd="0" parTransId="{B864BC35-4976-4D47-BE56-DD7930DE5C63}" sibTransId="{866E4CCF-3A98-D947-9921-2501316621C1}"/>
    <dgm:cxn modelId="{6051D397-2123-7A48-81DD-AF4DE3C23B02}" type="presOf" srcId="{3DA241E9-113D-6643-969A-BB030C1FBE9C}" destId="{8A4ED309-7F43-1940-80DD-D4BEDB3AF632}" srcOrd="0" destOrd="0" presId="urn:microsoft.com/office/officeart/2005/8/layout/vList6"/>
    <dgm:cxn modelId="{E2B784C3-FAB9-6B42-8250-BA1EFF0BDB7B}" srcId="{86A2ABCB-5C38-1645-AEDD-3BDEB3E44D22}" destId="{3DA241E9-113D-6643-969A-BB030C1FBE9C}" srcOrd="0" destOrd="0" parTransId="{D251D525-B323-B047-B739-909EE0A77C13}" sibTransId="{48E643BB-7777-0E48-BD47-9D41713F94E9}"/>
    <dgm:cxn modelId="{596B83AF-3345-434D-8231-F1F667F599B5}" type="presOf" srcId="{28B6A5CA-B41D-D147-BAF9-D82E2CC54DC1}" destId="{F94B9203-DEF3-F448-AEA5-3D92B6FFCBA6}" srcOrd="0" destOrd="0" presId="urn:microsoft.com/office/officeart/2005/8/layout/vList6"/>
    <dgm:cxn modelId="{84C10460-A73A-2048-9C42-AA01FB80BCFA}" type="presOf" srcId="{86A2ABCB-5C38-1645-AEDD-3BDEB3E44D22}" destId="{9C8D498F-2FFB-4148-8F93-6DE548C07545}" srcOrd="0" destOrd="0" presId="urn:microsoft.com/office/officeart/2005/8/layout/vList6"/>
    <dgm:cxn modelId="{7C537997-85C0-6147-AD65-A0EEBBFCAD7E}" type="presParOf" srcId="{F94B9203-DEF3-F448-AEA5-3D92B6FFCBA6}" destId="{2CFF57C9-A6A8-6945-BD3F-A4624A48CD35}" srcOrd="0" destOrd="0" presId="urn:microsoft.com/office/officeart/2005/8/layout/vList6"/>
    <dgm:cxn modelId="{154C2981-95DB-F245-8561-EF4E0BAD465B}" type="presParOf" srcId="{2CFF57C9-A6A8-6945-BD3F-A4624A48CD35}" destId="{9C8D498F-2FFB-4148-8F93-6DE548C07545}" srcOrd="0" destOrd="0" presId="urn:microsoft.com/office/officeart/2005/8/layout/vList6"/>
    <dgm:cxn modelId="{EFDF48C0-73D0-E145-8D37-F376CB82A2A2}" type="presParOf" srcId="{2CFF57C9-A6A8-6945-BD3F-A4624A48CD35}" destId="{8A4ED309-7F43-1940-80DD-D4BEDB3AF63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B6A5CA-B41D-D147-BAF9-D82E2CC54DC1}" type="doc">
      <dgm:prSet loTypeId="urn:microsoft.com/office/officeart/2005/8/layout/vList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86A2ABCB-5C38-1645-AEDD-3BDEB3E44D22}">
      <dgm:prSet phldrT="[Текст]" custT="1"/>
      <dgm:spPr/>
      <dgm:t>
        <a:bodyPr/>
        <a:lstStyle/>
        <a:p>
          <a:r>
            <a:rPr lang="ru-RU" sz="3200" dirty="0"/>
            <a:t>Машинное обучение</a:t>
          </a:r>
        </a:p>
      </dgm:t>
    </dgm:pt>
    <dgm:pt modelId="{866E4CCF-3A98-D947-9921-2501316621C1}" type="sibTrans" cxnId="{B2BBEB43-7D9E-1546-A099-E50B44C1D5C7}">
      <dgm:prSet/>
      <dgm:spPr/>
      <dgm:t>
        <a:bodyPr/>
        <a:lstStyle/>
        <a:p>
          <a:endParaRPr lang="ru-RU"/>
        </a:p>
      </dgm:t>
    </dgm:pt>
    <dgm:pt modelId="{B864BC35-4976-4D47-BE56-DD7930DE5C63}" type="parTrans" cxnId="{B2BBEB43-7D9E-1546-A099-E50B44C1D5C7}">
      <dgm:prSet/>
      <dgm:spPr/>
      <dgm:t>
        <a:bodyPr/>
        <a:lstStyle/>
        <a:p>
          <a:endParaRPr lang="ru-RU"/>
        </a:p>
      </dgm:t>
    </dgm:pt>
    <dgm:pt modelId="{3DA241E9-113D-6643-969A-BB030C1FBE9C}">
      <dgm:prSet custT="1"/>
      <dgm:spPr/>
      <dgm:t>
        <a:bodyPr/>
        <a:lstStyle/>
        <a:p>
          <a:pPr marL="0" indent="0" algn="ctr" rtl="0">
            <a:spcBef>
              <a:spcPct val="0"/>
            </a:spcBef>
            <a:spcAft>
              <a:spcPct val="0"/>
            </a:spcAft>
            <a:buNone/>
          </a:pPr>
          <a:r>
            <a:rPr lang="ru-RU" sz="1400" kern="1200" dirty="0" smtClean="0"/>
            <a:t>Область искусственного интеллекта, занимающаяся разработкой алгоритмов и моделей, которые позволяют компьютерам </a:t>
          </a:r>
          <a:r>
            <a:rPr lang="ru-RU" sz="1400" b="1" kern="1200" dirty="0" smtClean="0"/>
            <a:t>обучаться на основе данных и делать предсказания или принимать решения </a:t>
          </a:r>
          <a:r>
            <a:rPr lang="ru-RU" sz="1400" kern="1200" dirty="0" smtClean="0"/>
            <a:t>без явного программирования. Используя методы машинного обучения можно </a:t>
          </a:r>
          <a:r>
            <a:rPr lang="ru-RU" sz="1400" b="1" kern="1200" dirty="0" smtClean="0"/>
            <a:t>выявлять сложные зависимости между различными параметрами </a:t>
          </a:r>
          <a:r>
            <a:rPr lang="ru-RU" sz="1400" kern="1200" dirty="0" smtClean="0"/>
            <a:t>композитных материалов и их свойствами, что открывает новые возможности их применения и разработки</a:t>
          </a:r>
          <a:endParaRPr lang="ru-RU" sz="1400" kern="1200" dirty="0">
            <a:solidFill>
              <a:srgbClr val="004282"/>
            </a:solidFill>
            <a:latin typeface="Proxima Nova Bl" panose="02000506030000020004" pitchFamily="2" charset="0"/>
            <a:ea typeface="+mj-ea"/>
            <a:cs typeface="+mj-cs"/>
          </a:endParaRPr>
        </a:p>
      </dgm:t>
    </dgm:pt>
    <dgm:pt modelId="{D251D525-B323-B047-B739-909EE0A77C13}" type="parTrans" cxnId="{E2B784C3-FAB9-6B42-8250-BA1EFF0BDB7B}">
      <dgm:prSet/>
      <dgm:spPr/>
      <dgm:t>
        <a:bodyPr/>
        <a:lstStyle/>
        <a:p>
          <a:endParaRPr lang="ru-RU"/>
        </a:p>
      </dgm:t>
    </dgm:pt>
    <dgm:pt modelId="{48E643BB-7777-0E48-BD47-9D41713F94E9}" type="sibTrans" cxnId="{E2B784C3-FAB9-6B42-8250-BA1EFF0BDB7B}">
      <dgm:prSet/>
      <dgm:spPr/>
      <dgm:t>
        <a:bodyPr/>
        <a:lstStyle/>
        <a:p>
          <a:endParaRPr lang="ru-RU"/>
        </a:p>
      </dgm:t>
    </dgm:pt>
    <dgm:pt modelId="{F94B9203-DEF3-F448-AEA5-3D92B6FFCBA6}" type="pres">
      <dgm:prSet presAssocID="{28B6A5CA-B41D-D147-BAF9-D82E2CC54DC1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2CFF57C9-A6A8-6945-BD3F-A4624A48CD35}" type="pres">
      <dgm:prSet presAssocID="{86A2ABCB-5C38-1645-AEDD-3BDEB3E44D22}" presName="linNode" presStyleCnt="0"/>
      <dgm:spPr/>
    </dgm:pt>
    <dgm:pt modelId="{9C8D498F-2FFB-4148-8F93-6DE548C07545}" type="pres">
      <dgm:prSet presAssocID="{86A2ABCB-5C38-1645-AEDD-3BDEB3E44D22}" presName="parentShp" presStyleLbl="node1" presStyleIdx="0" presStyleCnt="1" custScaleY="775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4ED309-7F43-1940-80DD-D4BEDB3AF632}" type="pres">
      <dgm:prSet presAssocID="{86A2ABCB-5C38-1645-AEDD-3BDEB3E44D22}" presName="childShp" presStyleLbl="bgAccFollowNode1" presStyleIdx="0" presStyleCnt="1" custScaleX="133695" custScaleY="6520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051D397-2123-7A48-81DD-AF4DE3C23B02}" type="presOf" srcId="{3DA241E9-113D-6643-969A-BB030C1FBE9C}" destId="{8A4ED309-7F43-1940-80DD-D4BEDB3AF632}" srcOrd="0" destOrd="0" presId="urn:microsoft.com/office/officeart/2005/8/layout/vList6"/>
    <dgm:cxn modelId="{84C10460-A73A-2048-9C42-AA01FB80BCFA}" type="presOf" srcId="{86A2ABCB-5C38-1645-AEDD-3BDEB3E44D22}" destId="{9C8D498F-2FFB-4148-8F93-6DE548C07545}" srcOrd="0" destOrd="0" presId="urn:microsoft.com/office/officeart/2005/8/layout/vList6"/>
    <dgm:cxn modelId="{596B83AF-3345-434D-8231-F1F667F599B5}" type="presOf" srcId="{28B6A5CA-B41D-D147-BAF9-D82E2CC54DC1}" destId="{F94B9203-DEF3-F448-AEA5-3D92B6FFCBA6}" srcOrd="0" destOrd="0" presId="urn:microsoft.com/office/officeart/2005/8/layout/vList6"/>
    <dgm:cxn modelId="{B2BBEB43-7D9E-1546-A099-E50B44C1D5C7}" srcId="{28B6A5CA-B41D-D147-BAF9-D82E2CC54DC1}" destId="{86A2ABCB-5C38-1645-AEDD-3BDEB3E44D22}" srcOrd="0" destOrd="0" parTransId="{B864BC35-4976-4D47-BE56-DD7930DE5C63}" sibTransId="{866E4CCF-3A98-D947-9921-2501316621C1}"/>
    <dgm:cxn modelId="{E2B784C3-FAB9-6B42-8250-BA1EFF0BDB7B}" srcId="{86A2ABCB-5C38-1645-AEDD-3BDEB3E44D22}" destId="{3DA241E9-113D-6643-969A-BB030C1FBE9C}" srcOrd="0" destOrd="0" parTransId="{D251D525-B323-B047-B739-909EE0A77C13}" sibTransId="{48E643BB-7777-0E48-BD47-9D41713F94E9}"/>
    <dgm:cxn modelId="{7C537997-85C0-6147-AD65-A0EEBBFCAD7E}" type="presParOf" srcId="{F94B9203-DEF3-F448-AEA5-3D92B6FFCBA6}" destId="{2CFF57C9-A6A8-6945-BD3F-A4624A48CD35}" srcOrd="0" destOrd="0" presId="urn:microsoft.com/office/officeart/2005/8/layout/vList6"/>
    <dgm:cxn modelId="{154C2981-95DB-F245-8561-EF4E0BAD465B}" type="presParOf" srcId="{2CFF57C9-A6A8-6945-BD3F-A4624A48CD35}" destId="{9C8D498F-2FFB-4148-8F93-6DE548C07545}" srcOrd="0" destOrd="0" presId="urn:microsoft.com/office/officeart/2005/8/layout/vList6"/>
    <dgm:cxn modelId="{EFDF48C0-73D0-E145-8D37-F376CB82A2A2}" type="presParOf" srcId="{2CFF57C9-A6A8-6945-BD3F-A4624A48CD35}" destId="{8A4ED309-7F43-1940-80DD-D4BEDB3AF63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ED309-7F43-1940-80DD-D4BEDB3AF632}">
      <dsp:nvSpPr>
        <dsp:cNvPr id="0" name=""/>
        <dsp:cNvSpPr/>
      </dsp:nvSpPr>
      <dsp:spPr>
        <a:xfrm>
          <a:off x="2573382" y="0"/>
          <a:ext cx="3860074" cy="170282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0" lvl="1" indent="0" algn="ctr" defTabSz="711200" rtl="0">
            <a:lnSpc>
              <a:spcPct val="90000"/>
            </a:lnSpc>
            <a:spcBef>
              <a:spcPct val="0"/>
            </a:spcBef>
            <a:spcAft>
              <a:spcPct val="0"/>
            </a:spcAft>
            <a:buChar char="••"/>
          </a:pPr>
          <a:r>
            <a:rPr lang="ru-RU" sz="1600" b="1" kern="1200" dirty="0" err="1" smtClean="0">
              <a:solidFill>
                <a:srgbClr val="004282"/>
              </a:solidFill>
              <a:latin typeface="Proxima Nova Bl" panose="02000506030000020004" pitchFamily="2" charset="0"/>
              <a:ea typeface="+mj-ea"/>
              <a:cs typeface="+mj-cs"/>
            </a:rPr>
            <a:t>Гетерфазные</a:t>
          </a:r>
          <a:r>
            <a:rPr lang="ru-RU" sz="1600" b="1" kern="1200" dirty="0" smtClean="0">
              <a:solidFill>
                <a:srgbClr val="004282"/>
              </a:solidFill>
              <a:latin typeface="Proxima Nova Bl" panose="02000506030000020004" pitchFamily="2" charset="0"/>
              <a:ea typeface="+mj-ea"/>
              <a:cs typeface="+mj-cs"/>
            </a:rPr>
            <a:t> системы, полученные из двух или более компонентов с сохранением индивидуальности каждого</a:t>
          </a:r>
          <a:endParaRPr lang="ru-RU" sz="1600" kern="1200" dirty="0">
            <a:solidFill>
              <a:srgbClr val="004282"/>
            </a:solidFill>
            <a:latin typeface="Proxima Nova Bl" panose="02000506030000020004" pitchFamily="2" charset="0"/>
            <a:ea typeface="+mj-ea"/>
            <a:cs typeface="+mj-cs"/>
          </a:endParaRPr>
        </a:p>
      </dsp:txBody>
      <dsp:txXfrm>
        <a:off x="2573382" y="212854"/>
        <a:ext cx="3221513" cy="1277121"/>
      </dsp:txXfrm>
    </dsp:sp>
    <dsp:sp modelId="{9C8D498F-2FFB-4148-8F93-6DE548C07545}">
      <dsp:nvSpPr>
        <dsp:cNvPr id="0" name=""/>
        <dsp:cNvSpPr/>
      </dsp:nvSpPr>
      <dsp:spPr>
        <a:xfrm>
          <a:off x="0" y="0"/>
          <a:ext cx="2573382" cy="17028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/>
            <a:t>Композиционные </a:t>
          </a:r>
          <a:r>
            <a:rPr lang="ru-RU" sz="2300" kern="1200" smtClean="0"/>
            <a:t>материалы</a:t>
          </a:r>
          <a:endParaRPr lang="ru-RU" sz="2300" kern="1200" dirty="0"/>
        </a:p>
      </dsp:txBody>
      <dsp:txXfrm>
        <a:off x="83125" y="83125"/>
        <a:ext cx="2407132" cy="1536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ED309-7F43-1940-80DD-D4BEDB3AF632}">
      <dsp:nvSpPr>
        <dsp:cNvPr id="0" name=""/>
        <dsp:cNvSpPr/>
      </dsp:nvSpPr>
      <dsp:spPr>
        <a:xfrm>
          <a:off x="2806977" y="606625"/>
          <a:ext cx="5621312" cy="2273703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0" lvl="1" indent="0" algn="ctr" defTabSz="622300" rtl="0">
            <a:lnSpc>
              <a:spcPct val="90000"/>
            </a:lnSpc>
            <a:spcBef>
              <a:spcPct val="0"/>
            </a:spcBef>
            <a:spcAft>
              <a:spcPct val="0"/>
            </a:spcAft>
            <a:buChar char="••"/>
          </a:pPr>
          <a:r>
            <a:rPr lang="ru-RU" sz="1400" kern="1200" dirty="0" smtClean="0"/>
            <a:t>Область искусственного интеллекта, занимающаяся разработкой алгоритмов и моделей, которые позволяют компьютерам </a:t>
          </a:r>
          <a:r>
            <a:rPr lang="ru-RU" sz="1400" b="1" kern="1200" dirty="0" smtClean="0"/>
            <a:t>обучаться на основе данных и делать предсказания или принимать решения </a:t>
          </a:r>
          <a:r>
            <a:rPr lang="ru-RU" sz="1400" kern="1200" dirty="0" smtClean="0"/>
            <a:t>без явного программирования. Используя методы машинного обучения можно </a:t>
          </a:r>
          <a:r>
            <a:rPr lang="ru-RU" sz="1400" b="1" kern="1200" dirty="0" smtClean="0"/>
            <a:t>выявлять сложные зависимости между различными параметрами </a:t>
          </a:r>
          <a:r>
            <a:rPr lang="ru-RU" sz="1400" kern="1200" dirty="0" smtClean="0"/>
            <a:t>композитных материалов и их свойствами, что открывает новые возможности их применения и разработки</a:t>
          </a:r>
          <a:endParaRPr lang="ru-RU" sz="1400" kern="1200" dirty="0">
            <a:solidFill>
              <a:srgbClr val="004282"/>
            </a:solidFill>
            <a:latin typeface="Proxima Nova Bl" panose="02000506030000020004" pitchFamily="2" charset="0"/>
            <a:ea typeface="+mj-ea"/>
            <a:cs typeface="+mj-cs"/>
          </a:endParaRPr>
        </a:p>
      </dsp:txBody>
      <dsp:txXfrm>
        <a:off x="2806977" y="890838"/>
        <a:ext cx="4768673" cy="1705277"/>
      </dsp:txXfrm>
    </dsp:sp>
    <dsp:sp modelId="{9C8D498F-2FFB-4148-8F93-6DE548C07545}">
      <dsp:nvSpPr>
        <dsp:cNvPr id="0" name=""/>
        <dsp:cNvSpPr/>
      </dsp:nvSpPr>
      <dsp:spPr>
        <a:xfrm>
          <a:off x="3925" y="390608"/>
          <a:ext cx="2803052" cy="270573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200" kern="1200" dirty="0"/>
            <a:t>Машинное обучение</a:t>
          </a:r>
        </a:p>
      </dsp:txBody>
      <dsp:txXfrm>
        <a:off x="136008" y="522691"/>
        <a:ext cx="2538886" cy="2441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4E2BE-7CBA-472B-BF27-49533A36E3B0}" type="datetimeFigureOut">
              <a:rPr lang="ru-RU" smtClean="0"/>
              <a:t>15.01.2025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66975-0472-412F-BB7C-442438E80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78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ru-RU" sz="1200"/>
            </a:lvl1pPr>
            <a:extLst/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ru-RU" sz="1200"/>
            </a:lvl1pPr>
            <a:extLst/>
          </a:lstStyle>
          <a:p>
            <a:fld id="{A8ADFD5B-A66C-449C-B6E8-FB716D07777D}" type="datetimeFigureOut">
              <a:pPr/>
              <a:t>15.01.2025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ru-RU" sz="1200"/>
            </a:lvl1pPr>
            <a:extLst/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ru-RU" sz="1200"/>
            </a:lvl1pPr>
            <a:extLst/>
          </a:lstStyle>
          <a:p>
            <a:fld id="{CA5D3BF3-D352-46FC-8343-31F56E6730EA}" type="slidenum"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15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ru-RU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6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769"/>
            <a:ext cx="765793" cy="97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9144" y="4390784"/>
            <a:ext cx="2249424" cy="6840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4" name="Прямоугольник 13"/>
          <p:cNvSpPr/>
          <p:nvPr userDrawn="1"/>
        </p:nvSpPr>
        <p:spPr bwMode="white">
          <a:xfrm>
            <a:off x="0" y="4322068"/>
            <a:ext cx="9144000" cy="821432"/>
          </a:xfrm>
          <a:prstGeom prst="rect">
            <a:avLst/>
          </a:prstGeom>
          <a:solidFill>
            <a:schemeClr val="tx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0" y="4390784"/>
            <a:ext cx="6784848" cy="6840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6895252" y="4390784"/>
            <a:ext cx="2249424" cy="6840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302776" y="4390784"/>
            <a:ext cx="6177271" cy="684000"/>
          </a:xfrm>
          <a:noFill/>
        </p:spPr>
        <p:txBody>
          <a:bodyPr anchor="ctr"/>
          <a:lstStyle>
            <a:lvl1pPr marL="0" indent="0" algn="l" eaLnBrk="1" latinLnBrk="0" hangingPunct="1">
              <a:buNone/>
              <a:defRPr kumimoji="0" lang="ru-RU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dirty="0" smtClean="0"/>
              <a:t>Докладчик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895252" y="4390784"/>
            <a:ext cx="2257892" cy="6840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1F40F519-73C7-4CBE-AFDF-D2E8D1346611}" type="datetime1">
              <a:rPr kumimoji="0" lang="ru-RU" smtClean="0">
                <a:solidFill>
                  <a:srgbClr val="FFFFFF"/>
                </a:solidFill>
              </a:rPr>
              <a:t>15.01.2025</a:t>
            </a:fld>
            <a:endParaRPr kumimoji="0" lang="ru-RU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484856" y="179954"/>
            <a:ext cx="6233185" cy="273844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766248" y="174000"/>
            <a:ext cx="838200" cy="28575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02776" y="2189584"/>
            <a:ext cx="6177271" cy="2038350"/>
          </a:xfrm>
        </p:spPr>
        <p:txBody>
          <a:bodyPr rtlCol="0" anchor="b"/>
          <a:lstStyle>
            <a:lvl1pPr eaLnBrk="1" latinLnBrk="0" hangingPunct="1">
              <a:defRPr kumimoji="0" lang="ru-RU" cap="none" baseline="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1484856" y="512292"/>
            <a:ext cx="7119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АКЦИОНЕРНОЕ ОБЩЕСТВО «РАКЕТНО-КОСМИЧЕСКИЙ ЦЕНТР «ПРОГРЕСС»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ключительный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3769"/>
            <a:ext cx="765793" cy="97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9144" y="4390784"/>
            <a:ext cx="2249424" cy="684000"/>
          </a:xfrm>
          <a:prstGeom prst="rect">
            <a:avLst/>
          </a:prstGeom>
          <a:noFill/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4" name="Прямоугольник 13"/>
          <p:cNvSpPr/>
          <p:nvPr userDrawn="1"/>
        </p:nvSpPr>
        <p:spPr bwMode="white">
          <a:xfrm>
            <a:off x="0" y="4322068"/>
            <a:ext cx="9144000" cy="821432"/>
          </a:xfrm>
          <a:prstGeom prst="rect">
            <a:avLst/>
          </a:prstGeom>
          <a:solidFill>
            <a:schemeClr val="tx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0" y="4390784"/>
            <a:ext cx="6784848" cy="68400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5" name="Прямоугольник 14"/>
          <p:cNvSpPr/>
          <p:nvPr userDrawn="1"/>
        </p:nvSpPr>
        <p:spPr>
          <a:xfrm>
            <a:off x="6895252" y="4390784"/>
            <a:ext cx="2249424" cy="68400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302776" y="4390784"/>
            <a:ext cx="6177271" cy="684000"/>
          </a:xfrm>
          <a:noFill/>
        </p:spPr>
        <p:txBody>
          <a:bodyPr anchor="ctr"/>
          <a:lstStyle>
            <a:lvl1pPr marL="0" indent="0" algn="l" eaLnBrk="1" latinLnBrk="0" hangingPunct="1">
              <a:buNone/>
              <a:defRPr kumimoji="0" lang="ru-RU" sz="2800" baseline="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dirty="0" smtClean="0"/>
              <a:t>Контактные данные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895252" y="4390784"/>
            <a:ext cx="2257892" cy="6840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000">
                <a:solidFill>
                  <a:srgbClr val="FFFFFF"/>
                </a:solidFill>
                <a:effectLst/>
              </a:defRPr>
            </a:lvl1pPr>
            <a:extLst/>
          </a:lstStyle>
          <a:p>
            <a:fld id="{1F40F519-73C7-4CBE-AFDF-D2E8D1346611}" type="datetime1">
              <a:rPr lang="ru-RU" smtClean="0"/>
              <a:pPr/>
              <a:t>15.01.2025</a:t>
            </a:fld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799692" y="2294751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baseline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2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484856" y="179954"/>
            <a:ext cx="7119592" cy="273844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1"/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18" name="Прямоугольник 17"/>
          <p:cNvSpPr/>
          <p:nvPr userDrawn="1"/>
        </p:nvSpPr>
        <p:spPr>
          <a:xfrm>
            <a:off x="1484856" y="512292"/>
            <a:ext cx="7119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АКЦИОНЕРНОЕ ОБЩЕСТВО «РАКЕТНО-КОСМИЧЕСКИЙ ЦЕНТР «ПРОГРЕСС»</a:t>
            </a:r>
          </a:p>
        </p:txBody>
      </p:sp>
    </p:spTree>
    <p:extLst>
      <p:ext uri="{BB962C8B-B14F-4D97-AF65-F5344CB8AC3E}">
        <p14:creationId xmlns:p14="http://schemas.microsoft.com/office/powerpoint/2010/main" val="56102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05222" y="4825539"/>
            <a:ext cx="474344" cy="20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19086" y="1327998"/>
            <a:ext cx="4131000" cy="338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0" lvl="0" indent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725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685800" lvl="1" indent="-2667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028700" lvl="2" indent="-2476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371600" lvl="3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1714500" lvl="4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4681424" y="1327998"/>
            <a:ext cx="4131000" cy="338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7150" lvl="0" indent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1725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685800" lvl="1" indent="-2667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028700" lvl="2" indent="-2476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371600" lvl="3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1714500" lvl="4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419087" y="889484"/>
            <a:ext cx="8397400" cy="4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3200"/>
              <a:buNone/>
              <a:defRPr sz="2025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None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2641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419087" y="1333570"/>
            <a:ext cx="8397400" cy="335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857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1725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685800" lvl="1" indent="-2667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028700" lvl="2" indent="-2476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371600" lvl="3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1714500" lvl="4" indent="-23812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419087" y="889484"/>
            <a:ext cx="8397400" cy="43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SzPts val="3200"/>
              <a:buNone/>
              <a:defRPr sz="2025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685800" lvl="1" indent="-17145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2000"/>
              <a:buNone/>
              <a:defRPr/>
            </a:lvl2pPr>
            <a:lvl3pPr marL="1028700" lvl="2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05221" y="4825539"/>
            <a:ext cx="427732" cy="20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147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19481" y="170686"/>
            <a:ext cx="8153400" cy="581432"/>
          </a:xfrm>
        </p:spPr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6105881" y="4710007"/>
            <a:ext cx="2667000" cy="273844"/>
          </a:xfrm>
        </p:spPr>
        <p:txBody>
          <a:bodyPr/>
          <a:lstStyle/>
          <a:p>
            <a:fld id="{02FEEF07-0408-49DD-88EA-CBD8477B396B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u-RU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19481" y="1173600"/>
            <a:ext cx="8153400" cy="3456000"/>
          </a:xfrm>
        </p:spPr>
        <p:txBody>
          <a:bodyPr/>
          <a:lstStyle>
            <a:lvl1pPr marL="0" indent="0">
              <a:buNone/>
              <a:defRPr/>
            </a:lvl1pPr>
            <a:lvl2pPr marL="365760" indent="0">
              <a:buNone/>
              <a:defRPr/>
            </a:lvl2pPr>
            <a:lvl3pPr marL="685800" indent="0">
              <a:buNone/>
              <a:defRPr/>
            </a:lvl3pPr>
            <a:lvl4pPr marL="1143000" indent="0">
              <a:buNone/>
              <a:defRPr/>
            </a:lvl4pPr>
            <a:lvl5pPr marL="1600200" indent="0">
              <a:buNone/>
              <a:defRPr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401281" cy="1254919"/>
          </a:xfrm>
        </p:spPr>
        <p:txBody>
          <a:bodyPr anchor="t"/>
          <a:lstStyle>
            <a:lvl1pPr eaLnBrk="1" latinLnBrk="0" hangingPunct="1">
              <a:buNone/>
              <a:defRPr kumimoji="0" lang="ru-RU" sz="2800">
                <a:solidFill>
                  <a:srgbClr val="2D388B"/>
                </a:solidFill>
              </a:defRPr>
            </a:lvl1pPr>
            <a:lvl2pPr eaLnBrk="1" latinLnBrk="0" hangingPunct="1">
              <a:buNone/>
              <a:defRPr kumimoji="0" lang="ru-RU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u-RU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8" name="Rectangle 7"/>
          <p:cNvSpPr/>
          <p:nvPr userDrawn="1"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4134F-3D51-4BD3-BBAC-FB285C928345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ru-RU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" y="134275"/>
            <a:ext cx="480387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381000" y="1479946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23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401281" cy="7427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Заголовок раздела</a:t>
            </a:r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81" y="170686"/>
            <a:ext cx="8153400" cy="581432"/>
          </a:xfrm>
        </p:spPr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12000" y="1173600"/>
            <a:ext cx="3886200" cy="3456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86681" y="1173600"/>
            <a:ext cx="3886200" cy="3456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F53E0E6-FC2B-4262-9422-42C843F6D813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u-RU"/>
          </a:p>
        </p:txBody>
      </p:sp>
      <p:sp>
        <p:nvSpPr>
          <p:cNvPr id="10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779662"/>
            <a:ext cx="3886200" cy="2844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86681" y="1779662"/>
            <a:ext cx="3886200" cy="2844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7FF742E-43CC-4250-8E85-BAFCA459418E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ru-R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173600"/>
            <a:ext cx="3886200" cy="530352"/>
          </a:xfrm>
          <a:solidFill>
            <a:srgbClr val="2D388B"/>
          </a:solidFill>
          <a:ln>
            <a:noFill/>
          </a:ln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86681" y="1168666"/>
            <a:ext cx="3886200" cy="530352"/>
          </a:xfrm>
          <a:solidFill>
            <a:srgbClr val="2D388B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18" name="Title Placeholder 21"/>
          <p:cNvSpPr>
            <a:spLocks noGrp="1"/>
          </p:cNvSpPr>
          <p:nvPr>
            <p:ph type="title"/>
          </p:nvPr>
        </p:nvSpPr>
        <p:spPr>
          <a:xfrm>
            <a:off x="619481" y="170686"/>
            <a:ext cx="8153400" cy="5814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 smtClean="0"/>
              <a:t>Образец заголовка</a:t>
            </a:r>
            <a:endParaRPr kumimoji="0" lang="en-US" dirty="0" smtClean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6C85-0176-4BFE-9D9E-E900D9D3EF75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u-RU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A857-FDF6-481D-BE34-3E1E0315C4F0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ru-RU">
                <a:solidFill>
                  <a:schemeClr val="tx2"/>
                </a:solidFill>
              </a:rPr>
              <a:pPr/>
              <a:t>‹#›</a:t>
            </a:fld>
            <a:endParaRPr kumimoji="0" lang="ru-RU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DE91-4DE4-48CA-8714-888C46B3FA1F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173600"/>
            <a:ext cx="1600200" cy="3456000"/>
          </a:xfrm>
          <a:solidFill>
            <a:srgbClr val="2D388B"/>
          </a:solidFill>
          <a:ln w="50800" cap="sq" cmpd="dbl" algn="ctr">
            <a:solidFill>
              <a:srgbClr val="2D388B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ru-RU" sz="1800"/>
            </a:lvl1pPr>
            <a:lvl2pPr eaLnBrk="1" latinLnBrk="0" hangingPunct="1">
              <a:buNone/>
              <a:defRPr kumimoji="0" lang="ru-RU" sz="1200"/>
            </a:lvl2pPr>
            <a:lvl3pPr eaLnBrk="1" latinLnBrk="0" hangingPunct="1">
              <a:buNone/>
              <a:defRPr kumimoji="0" lang="ru-RU" sz="1000"/>
            </a:lvl3pPr>
            <a:lvl4pPr eaLnBrk="1" latinLnBrk="0" hangingPunct="1">
              <a:buNone/>
              <a:defRPr kumimoji="0" lang="ru-RU" sz="900"/>
            </a:lvl4pPr>
            <a:lvl5pPr eaLnBrk="1" latinLnBrk="0" hangingPunct="1"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173600"/>
            <a:ext cx="6400800" cy="3456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609600" y="170686"/>
            <a:ext cx="8153400" cy="5814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 smtClean="0"/>
              <a:t>Образец заголовка</a:t>
            </a:r>
            <a:endParaRPr kumimoji="0" lang="en-US" dirty="0" smtClean="0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solidFill>
          <a:srgbClr val="2D38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/>
          <p:nvPr userDrawn="1"/>
        </p:nvSpPr>
        <p:spPr>
          <a:xfrm>
            <a:off x="0" y="877848"/>
            <a:ext cx="533400" cy="17145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u-RU"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u-RU" sz="1700"/>
            </a:lvl1pPr>
            <a:lvl2pPr eaLnBrk="1" latinLnBrk="0" hangingPunct="1">
              <a:buFontTx/>
              <a:buNone/>
              <a:defRPr kumimoji="0" lang="ru-RU" sz="1200"/>
            </a:lvl2pPr>
            <a:lvl3pPr eaLnBrk="1" latinLnBrk="0" hangingPunct="1">
              <a:buFontTx/>
              <a:buNone/>
              <a:defRPr kumimoji="0" lang="ru-RU" sz="1000"/>
            </a:lvl3pPr>
            <a:lvl4pPr eaLnBrk="1" latinLnBrk="0" hangingPunct="1">
              <a:buFontTx/>
              <a:buNone/>
              <a:defRPr kumimoji="0" lang="ru-RU" sz="900"/>
            </a:lvl4pPr>
            <a:lvl5pPr eaLnBrk="1" latinLnBrk="0" hangingPunct="1">
              <a:buFontTx/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ru-RU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7F8FE109-34E9-4BEE-8C86-C7E26D84ADC0}" type="datetime1">
              <a:rPr lang="ru-RU" smtClean="0"/>
              <a:t>15.01.2025</a:t>
            </a:fld>
            <a:endParaRPr kumimoji="0"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ru-RU"/>
          </a:p>
        </p:txBody>
      </p:sp>
      <p:sp>
        <p:nvSpPr>
          <p:cNvPr id="16" name="Slide Number Placeholder 22"/>
          <p:cNvSpPr txBox="1">
            <a:spLocks/>
          </p:cNvSpPr>
          <p:nvPr userDrawn="1"/>
        </p:nvSpPr>
        <p:spPr>
          <a:xfrm>
            <a:off x="0" y="87238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marL="0" algn="ctr" rtl="0" eaLnBrk="1" latinLnBrk="0" hangingPunct="1">
              <a:defRPr kumimoji="0" lang="ru-RU" sz="1400" b="1" kern="1200">
                <a:solidFill>
                  <a:srgbClr val="FFFFFF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fld id="{8F82E0A0-C266-4798-8C8F-B9F91E9DA37E}" type="slidenum">
              <a:rPr lang="ru-RU" smtClean="0">
                <a:solidFill>
                  <a:schemeClr val="tx1"/>
                </a:solidFill>
              </a:rPr>
              <a:pPr/>
              <a:t>‹#›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" y="134275"/>
            <a:ext cx="480387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" y="134275"/>
            <a:ext cx="480387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9481" y="1175028"/>
            <a:ext cx="8153400" cy="3456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dirty="0" smtClean="0"/>
              <a:t>Образец текста</a:t>
            </a:r>
          </a:p>
          <a:p>
            <a:pPr lvl="1" eaLnBrk="1" latinLnBrk="0" hangingPunct="1"/>
            <a:r>
              <a:rPr kumimoji="0" lang="ru-RU" dirty="0" smtClean="0"/>
              <a:t>Второй уровень</a:t>
            </a:r>
          </a:p>
          <a:p>
            <a:pPr lvl="2" eaLnBrk="1" latinLnBrk="0" hangingPunct="1"/>
            <a:r>
              <a:rPr kumimoji="0" lang="ru-RU" dirty="0" smtClean="0"/>
              <a:t>Третий уровень</a:t>
            </a:r>
          </a:p>
          <a:p>
            <a:pPr lvl="3" eaLnBrk="1" latinLnBrk="0" hangingPunct="1"/>
            <a:r>
              <a:rPr kumimoji="0" lang="ru-RU" dirty="0" smtClean="0"/>
              <a:t>Четвертый уровень</a:t>
            </a:r>
          </a:p>
          <a:p>
            <a:pPr lvl="4" eaLnBrk="1" latinLnBrk="0" hangingPunct="1"/>
            <a:r>
              <a:rPr kumimoji="0" lang="ru-RU" dirty="0" smtClean="0"/>
              <a:t>Пятый уровень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05881" y="4710007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fld id="{AB946FE5-9B94-43A3-A306-0B1CC002A91E}" type="datetime1">
              <a:rPr lang="ru-RU" smtClean="0"/>
              <a:t>15.01.2025</a:t>
            </a:fld>
            <a:endParaRPr kumimoji="0" lang="ru-RU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6604" y="4710007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ru-RU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43558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8" name="Rectangle 7"/>
          <p:cNvSpPr/>
          <p:nvPr/>
        </p:nvSpPr>
        <p:spPr>
          <a:xfrm>
            <a:off x="0" y="877848"/>
            <a:ext cx="533400" cy="171450"/>
          </a:xfrm>
          <a:prstGeom prst="rect">
            <a:avLst/>
          </a:prstGeom>
          <a:solidFill>
            <a:srgbClr val="2D388B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9" name="Rectangle 8"/>
          <p:cNvSpPr/>
          <p:nvPr/>
        </p:nvSpPr>
        <p:spPr>
          <a:xfrm>
            <a:off x="590550" y="877848"/>
            <a:ext cx="8553450" cy="171450"/>
          </a:xfrm>
          <a:prstGeom prst="rect">
            <a:avLst/>
          </a:prstGeom>
          <a:solidFill>
            <a:srgbClr val="40A6D6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ru-RU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71895"/>
            <a:ext cx="533400" cy="183357"/>
          </a:xfrm>
          <a:prstGeom prst="rect">
            <a:avLst/>
          </a:prstGeom>
          <a:noFill/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extLst/>
          </a:lstStyle>
          <a:p>
            <a:fld id="{8F82E0A0-C266-4798-8C8F-B9F91E9DA37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19481" y="170686"/>
            <a:ext cx="8153400" cy="5814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latinLnBrk="0" hangingPunct="1"/>
            <a:r>
              <a:rPr kumimoji="0" lang="ru-RU" dirty="0" smtClean="0"/>
              <a:t>Образец заголовка</a:t>
            </a:r>
            <a:endParaRPr kumimoji="0"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62" r:id="rId11"/>
    <p:sldLayoutId id="214748366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lang="ru-RU" sz="3200" kern="1200">
          <a:solidFill>
            <a:srgbClr val="2D388B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rgbClr val="2D388B"/>
        </a:buClr>
        <a:buSzPct val="60000"/>
        <a:buFont typeface="Wingdings"/>
        <a:buChar char=""/>
        <a:defRPr kumimoji="0" lang="ru-RU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rgbClr val="40A6D6"/>
        </a:buClr>
        <a:buSzPct val="70000"/>
        <a:buFont typeface="Wingdings 2"/>
        <a:buChar char=""/>
        <a:defRPr kumimoji="0" lang="ru-RU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rgbClr val="2D388B"/>
        </a:buClr>
        <a:buSzPct val="75000"/>
        <a:buFont typeface="Wingdings"/>
        <a:buChar char=""/>
        <a:defRPr kumimoji="0" lang="ru-RU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rgbClr val="40A6D6"/>
        </a:buClr>
        <a:buSzPct val="7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rgbClr val="2D388B"/>
        </a:buClr>
        <a:buSzPct val="6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8569" y="4515966"/>
            <a:ext cx="6177271" cy="627534"/>
          </a:xfrm>
        </p:spPr>
        <p:txBody>
          <a:bodyPr>
            <a:normAutofit/>
          </a:bodyPr>
          <a:lstStyle/>
          <a:p>
            <a:r>
              <a:rPr lang="ru-RU" dirty="0"/>
              <a:t>Казаков Михаил </a:t>
            </a:r>
            <a:r>
              <a:rPr lang="ru-RU" dirty="0" smtClean="0"/>
              <a:t>Сергеевич, </a:t>
            </a:r>
            <a:r>
              <a:rPr lang="ru-RU" dirty="0" err="1" smtClean="0"/>
              <a:t>к.т.н</a:t>
            </a:r>
            <a:endParaRPr lang="en-US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372" y="1851670"/>
            <a:ext cx="8589704" cy="2038350"/>
          </a:xfrm>
        </p:spPr>
        <p:txBody>
          <a:bodyPr>
            <a:normAutofit fontScale="90000"/>
          </a:bodyPr>
          <a:lstStyle/>
          <a:p>
            <a:r>
              <a:rPr lang="ru-RU" b="1" cap="al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методов машинного обучения и </a:t>
            </a:r>
            <a:r>
              <a:rPr lang="ru-RU" b="1" cap="all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b="1" cap="al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нейронных сетей для прогнозирования свойств композиционных материалов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kumimoji="0" lang="ru-RU" dirty="0" smtClean="0">
                <a:solidFill>
                  <a:srgbClr val="FFFFFF"/>
                </a:solidFill>
              </a:rPr>
              <a:t>11.04.2025</a:t>
            </a:r>
            <a:endParaRPr kumimoji="0" lang="ru-RU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2100" spc="135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MinMaxScaler</a:t>
              </a:r>
              <a:r>
                <a:rPr lang="en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6CE541-FF40-5B42-8BFC-12450C5795AD}"/>
              </a:ext>
            </a:extLst>
          </p:cNvPr>
          <p:cNvSpPr txBox="1"/>
          <p:nvPr/>
        </p:nvSpPr>
        <p:spPr>
          <a:xfrm>
            <a:off x="333892" y="3348805"/>
            <a:ext cx="8476217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3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Это действие полезно тем, что теперь мы можем визуально сравнивать наши признаки между собой и также можем подавать наш нормализованный </a:t>
            </a:r>
            <a:r>
              <a:rPr lang="ru-RU" sz="1350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датасет</a:t>
            </a:r>
            <a:r>
              <a:rPr lang="ru-RU" sz="13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на вход машинному обучению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680FF0-BA86-A840-BE45-1722F99D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67" y="1230724"/>
            <a:ext cx="4251946" cy="19517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A1DF73-6E31-9B4E-95A3-AFF8D3952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2" y="1226634"/>
            <a:ext cx="3632667" cy="18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1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362948" y="114039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Практическая часть</a:t>
              </a:r>
              <a:r>
                <a:rPr lang="en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38AAE8-F504-FA48-B060-691CD894DE0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9" t="17293" r="33547" b="21060"/>
          <a:stretch/>
        </p:blipFill>
        <p:spPr bwMode="auto">
          <a:xfrm>
            <a:off x="473935" y="1595087"/>
            <a:ext cx="3825716" cy="2596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B3BCB38-DC04-7148-814E-C93D66F3DF0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24" y="734875"/>
            <a:ext cx="3923642" cy="22200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E481179-E23A-DD4D-8331-4449B93AA9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84" y="3076250"/>
            <a:ext cx="4195243" cy="15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715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362948" y="114039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Практическая часть</a:t>
              </a:r>
              <a:r>
                <a:rPr lang="en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A9DB46-5FF2-5B40-B71F-63DF19BAD7BB}"/>
              </a:ext>
            </a:extLst>
          </p:cNvPr>
          <p:cNvSpPr txBox="1"/>
          <p:nvPr/>
        </p:nvSpPr>
        <p:spPr>
          <a:xfrm>
            <a:off x="632953" y="4047173"/>
            <a:ext cx="2624504" cy="34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275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Архитектура </a:t>
            </a:r>
            <a:r>
              <a:rPr lang="ru-RU" sz="1275" b="1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нейросети</a:t>
            </a:r>
            <a:r>
              <a:rPr lang="ru-RU" sz="1275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7F833-2F99-0A41-899F-0E1C7436881B}"/>
              </a:ext>
            </a:extLst>
          </p:cNvPr>
          <p:cNvSpPr txBox="1"/>
          <p:nvPr/>
        </p:nvSpPr>
        <p:spPr>
          <a:xfrm>
            <a:off x="5183420" y="4047173"/>
            <a:ext cx="4576665" cy="34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275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График обучения </a:t>
            </a:r>
            <a:r>
              <a:rPr lang="ru-RU" sz="1275" b="1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нейросети</a:t>
            </a:r>
            <a:r>
              <a:rPr lang="ru-RU" sz="1275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AB0D6F-0284-4A4B-A0F4-75CFCA864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9" y="1257300"/>
            <a:ext cx="3008581" cy="27898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770959-0C2A-1D43-B50B-BB0EA5ED4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22004" y="1671400"/>
            <a:ext cx="4590098" cy="18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85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446426" y="349576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Практическая часть</a:t>
              </a:r>
              <a:r>
                <a:rPr lang="en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A9DB46-5FF2-5B40-B71F-63DF19BAD7BB}"/>
              </a:ext>
            </a:extLst>
          </p:cNvPr>
          <p:cNvSpPr txBox="1"/>
          <p:nvPr/>
        </p:nvSpPr>
        <p:spPr>
          <a:xfrm>
            <a:off x="419087" y="3177581"/>
            <a:ext cx="4054680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350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Результаты моделей для прогноза признака «Модуль упругости при растяжении, ГПа»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9253F5-B9D3-8D4C-A298-121F60286450}"/>
              </a:ext>
            </a:extLst>
          </p:cNvPr>
          <p:cNvSpPr txBox="1"/>
          <p:nvPr/>
        </p:nvSpPr>
        <p:spPr>
          <a:xfrm>
            <a:off x="4865373" y="3133394"/>
            <a:ext cx="3700130" cy="632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350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Результаты моделей, прогнозирующих «Прочность при растяжении, МПа»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0FE953-CC35-7341-8C37-26FFB6231D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5" y="1351267"/>
            <a:ext cx="4590098" cy="17821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EE3D3F-71E3-4A4E-A81F-F773A0128D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89" y="1351267"/>
            <a:ext cx="41052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0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446426" y="349576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Web-App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9DCF56-1531-8F4F-BA20-0EB08CD9141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1" t="14243" r="28951" b="9214"/>
          <a:stretch/>
        </p:blipFill>
        <p:spPr bwMode="auto">
          <a:xfrm>
            <a:off x="419087" y="1251332"/>
            <a:ext cx="3024571" cy="2988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98B75B-059C-CF47-9CBB-1589D951C4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0426" r="26075" b="8183"/>
          <a:stretch/>
        </p:blipFill>
        <p:spPr bwMode="auto">
          <a:xfrm>
            <a:off x="3582201" y="1251331"/>
            <a:ext cx="2919088" cy="3374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D5DECB-5B9D-4C43-A6D1-ED275C36C5B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t="11188" r="29886" b="7929"/>
          <a:stretch/>
        </p:blipFill>
        <p:spPr bwMode="auto">
          <a:xfrm>
            <a:off x="6386989" y="1251331"/>
            <a:ext cx="2424503" cy="3374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69990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446426" y="349576"/>
            <a:ext cx="2876549" cy="4995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Заключение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B42BC9-6407-EF40-A372-905FC06B2756}"/>
              </a:ext>
            </a:extLst>
          </p:cNvPr>
          <p:cNvSpPr txBox="1"/>
          <p:nvPr/>
        </p:nvSpPr>
        <p:spPr>
          <a:xfrm>
            <a:off x="690233" y="1390501"/>
            <a:ext cx="7855572" cy="1982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481" algn="just" hangingPunct="0">
              <a:lnSpc>
                <a:spcPct val="13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1350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Проведенное исследование позволило разработать рабочие модели, которые демонстрируют определённый потенциал в решении задач прогнозирования конечных свойств композиционных материалов. Однако, ограниченность исходных данных существенно сказывается на надежности и </a:t>
            </a:r>
            <a:r>
              <a:rPr lang="ru-RU" sz="1350" b="1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обобщаемости</a:t>
            </a:r>
            <a:r>
              <a:rPr lang="ru-RU" sz="1350" b="1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 полученных результатов. Для достижения более точных и устойчивых моделей необходимо провести дополнительные исследования с использованием значительно большего объема данных. Это позволит не только улучшить качество моделей, но и расширить их применение в практических сценариях.</a:t>
            </a:r>
          </a:p>
        </p:txBody>
      </p:sp>
      <p:pic>
        <p:nvPicPr>
          <p:cNvPr id="6" name="Рисунок 5" descr="Линейчатая диаграмма (справа налево)">
            <a:extLst>
              <a:ext uri="{FF2B5EF4-FFF2-40B4-BE49-F238E27FC236}">
                <a16:creationId xmlns:a16="http://schemas.microsoft.com/office/drawing/2014/main" id="{FC8CA297-A5AC-4541-ACDF-D70BD9AD5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41801" y="3629999"/>
            <a:ext cx="685800" cy="685800"/>
          </a:xfrm>
          <a:prstGeom prst="rect">
            <a:avLst/>
          </a:prstGeom>
        </p:spPr>
      </p:pic>
      <p:pic>
        <p:nvPicPr>
          <p:cNvPr id="16" name="Рисунок 15" descr="Голова с шестеренками">
            <a:extLst>
              <a:ext uri="{FF2B5EF4-FFF2-40B4-BE49-F238E27FC236}">
                <a16:creationId xmlns:a16="http://schemas.microsoft.com/office/drawing/2014/main" id="{CD797830-E316-984A-A433-29B1B29BC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52036" y="362999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23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Докладчик 		М.С. Казаков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Введение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Rectangle 17">
            <a:extLst>
              <a:ext uri="{FF2B5EF4-FFF2-40B4-BE49-F238E27FC236}">
                <a16:creationId xmlns:a16="http://schemas.microsoft.com/office/drawing/2014/main" id="{7A47E0DF-2BA7-1A40-9FC5-3F746C550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716" y="1079951"/>
            <a:ext cx="6272874" cy="803672"/>
          </a:xfrm>
          <a:prstGeom prst="rect">
            <a:avLst/>
          </a:prstGeom>
          <a:noFill/>
          <a:ln>
            <a:noFill/>
          </a:ln>
        </p:spPr>
        <p:txBody>
          <a:bodyPr lIns="27000" tIns="27000" rIns="27000" bIns="27000"/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defRPr/>
            </a:pP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Спектр свойств КМ 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невозможно получить при использовании обычных материалов. Их применение дает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возможность создавать 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ранее недоступные, принципиально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новые конструкции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, что является основными фактором активного внедрения КМ в различных отраслях промышленности </a:t>
            </a:r>
          </a:p>
          <a:p>
            <a:pPr algn="just">
              <a:defRPr/>
            </a:pPr>
            <a:r>
              <a:rPr lang="ru-RU" alt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/>
            </a:r>
            <a:br>
              <a:rPr lang="ru-RU" alt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endParaRPr lang="ru-RU" altLang="ru-RU" sz="750" dirty="0">
              <a:solidFill>
                <a:srgbClr val="00428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F24BB-3698-8E49-84E2-E6E93CA9590B}"/>
              </a:ext>
            </a:extLst>
          </p:cNvPr>
          <p:cNvSpPr txBox="1"/>
          <p:nvPr/>
        </p:nvSpPr>
        <p:spPr bwMode="auto">
          <a:xfrm>
            <a:off x="1092716" y="3832558"/>
            <a:ext cx="627287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191" algn="just">
              <a:tabLst>
                <a:tab pos="135731" algn="l"/>
              </a:tabLst>
              <a:defRPr/>
            </a:pP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Актуальность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 настоящей работы заключается в том, что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создание прогнозных моделей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 позволит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сократить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 количество проводимых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испытаний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, а также </a:t>
            </a:r>
            <a:r>
              <a:rPr lang="ru-RU" sz="1200" b="1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пополнить базу данных</a:t>
            </a:r>
            <a:r>
              <a:rPr 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> материалов возможными новыми характеристиками материалов и цифровыми двойниками новых композитов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91F96D23-C0CD-3047-ACF8-9DA4D1096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382513"/>
              </p:ext>
            </p:extLst>
          </p:nvPr>
        </p:nvGraphicFramePr>
        <p:xfrm>
          <a:off x="932134" y="1965658"/>
          <a:ext cx="6433457" cy="170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7489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Введение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9" name="Rectangle 17">
            <a:extLst>
              <a:ext uri="{FF2B5EF4-FFF2-40B4-BE49-F238E27FC236}">
                <a16:creationId xmlns:a16="http://schemas.microsoft.com/office/drawing/2014/main" id="{7A47E0DF-2BA7-1A40-9FC5-3F746C550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716" y="997915"/>
            <a:ext cx="6272874" cy="803672"/>
          </a:xfrm>
          <a:prstGeom prst="rect">
            <a:avLst/>
          </a:prstGeom>
          <a:noFill/>
          <a:ln>
            <a:noFill/>
          </a:ln>
        </p:spPr>
        <p:txBody>
          <a:bodyPr lIns="27000" tIns="27000" rIns="27000" bIns="27000"/>
          <a:lstStyle>
            <a:lvl1pPr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defRPr/>
            </a:pPr>
            <a:r>
              <a:rPr lang="ru-RU" alt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  <a:t/>
            </a:r>
            <a:br>
              <a:rPr lang="ru-RU" altLang="ru-RU" sz="1200" dirty="0">
                <a:solidFill>
                  <a:srgbClr val="004282"/>
                </a:solidFill>
                <a:latin typeface="Proxima Nova Bl" panose="02000506030000020004" pitchFamily="2" charset="0"/>
                <a:ea typeface="+mj-ea"/>
                <a:cs typeface="+mj-cs"/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r>
              <a:rPr lang="ru-RU" altLang="ru-RU" sz="750" dirty="0">
                <a:solidFill>
                  <a:srgbClr val="004282"/>
                </a:solidFill>
              </a:rPr>
              <a:t/>
            </a:r>
            <a:br>
              <a:rPr lang="ru-RU" altLang="ru-RU" sz="750" dirty="0">
                <a:solidFill>
                  <a:srgbClr val="004282"/>
                </a:solidFill>
              </a:rPr>
            </a:br>
            <a:endParaRPr lang="ru-RU" altLang="ru-RU" sz="750" dirty="0">
              <a:solidFill>
                <a:srgbClr val="004282"/>
              </a:solidFill>
            </a:endParaRP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91F96D23-C0CD-3047-ACF8-9DA4D1096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321640"/>
              </p:ext>
            </p:extLst>
          </p:nvPr>
        </p:nvGraphicFramePr>
        <p:xfrm>
          <a:off x="460264" y="1203598"/>
          <a:ext cx="8432215" cy="3486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22809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Цели и задачи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056108" y="1289671"/>
            <a:ext cx="4663432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ru-RU" sz="135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Провести разведочный анализ данных</a:t>
            </a: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6355525" y="1119757"/>
            <a:ext cx="2368355" cy="344022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57544" tIns="28763" rIns="57544" bIns="28763" anchor="t" anchorCtr="0">
            <a:noAutofit/>
          </a:bodyPr>
          <a:lstStyle/>
          <a:p>
            <a:pPr marL="1191" indent="337661" hangingPunct="0">
              <a:tabLst>
                <a:tab pos="135731" algn="l"/>
              </a:tabLst>
              <a:defRPr/>
            </a:pPr>
            <a:r>
              <a:rPr lang="ru-RU" b="1" dirty="0">
                <a:solidFill>
                  <a:srgbClr val="0046A2"/>
                </a:solidFill>
                <a:latin typeface="Proxima Nova Bl" panose="02000506030000020004" pitchFamily="2" charset="0"/>
                <a:ea typeface="+mj-ea"/>
                <a:cs typeface="+mj-cs"/>
              </a:rPr>
              <a:t>Цель работы: </a:t>
            </a:r>
            <a:r>
              <a:rPr lang="ru-RU" dirty="0">
                <a:solidFill>
                  <a:srgbClr val="0046A2"/>
                </a:solidFill>
                <a:latin typeface="Proxima Nova Bl" panose="02000506030000020004" pitchFamily="2" charset="0"/>
                <a:ea typeface="+mj-ea"/>
                <a:cs typeface="+mj-cs"/>
              </a:rPr>
              <a:t>разработать модель прогнозирования конечных свойств новых материалов (композиционных материалов) на основе данных о характеристиках входящих компонентов.</a:t>
            </a:r>
          </a:p>
          <a:p>
            <a:pPr>
              <a:lnSpc>
                <a:spcPct val="90000"/>
              </a:lnSpc>
              <a:buClr>
                <a:schemeClr val="lt1"/>
              </a:buClr>
              <a:buSzPts val="1400"/>
            </a:pPr>
            <a:endParaRPr lang="ru-RU" sz="1200" b="1" dirty="0">
              <a:solidFill>
                <a:schemeClr val="lt1"/>
              </a:solidFill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419086" y="1866939"/>
            <a:ext cx="337652" cy="514324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419086" y="2582449"/>
            <a:ext cx="337652" cy="514324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056108" y="1993822"/>
            <a:ext cx="4663432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ru-RU" sz="135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Выполнить подготовку </a:t>
            </a:r>
            <a:r>
              <a:rPr lang="ru-RU" sz="1350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датасета</a:t>
            </a:r>
            <a:r>
              <a:rPr lang="ru-RU" sz="135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 для использования в алгоритмах машинного обучения </a:t>
            </a:r>
            <a:endParaRPr lang="ru-RU" sz="135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632953" y="2054905"/>
            <a:ext cx="80826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700" b="1" baseline="30000" dirty="0">
                <a:solidFill>
                  <a:srgbClr val="065CAB"/>
                </a:solidFill>
                <a:ea typeface="Arial"/>
                <a:cs typeface="Arial"/>
                <a:sym typeface="Arial"/>
              </a:rPr>
              <a:t>2</a:t>
            </a:r>
            <a:endParaRPr sz="2700" baseline="30000" dirty="0">
              <a:solidFill>
                <a:srgbClr val="065CAB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056108" y="2712668"/>
            <a:ext cx="466343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ru-RU" sz="135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Обучить алгоритм машинного обучения, который будет определять модуль упругости при растяжении и прочность при растяжении </a:t>
            </a:r>
            <a:endParaRPr lang="ru-RU" sz="135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632953" y="2782290"/>
            <a:ext cx="80826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700" b="1" baseline="30000" dirty="0">
                <a:solidFill>
                  <a:srgbClr val="065CAB"/>
                </a:solidFill>
                <a:ea typeface="Arial"/>
                <a:cs typeface="Arial"/>
                <a:sym typeface="Arial"/>
              </a:rPr>
              <a:t>3</a:t>
            </a:r>
            <a:endParaRPr sz="2700" baseline="30000" dirty="0">
              <a:solidFill>
                <a:srgbClr val="065CAB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419086" y="1127717"/>
            <a:ext cx="337652" cy="514324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632953" y="1315684"/>
            <a:ext cx="80826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ru-RU" sz="2700" b="1" baseline="30000" dirty="0">
                <a:solidFill>
                  <a:srgbClr val="065CAB"/>
                </a:solidFill>
                <a:ea typeface="Arial"/>
                <a:cs typeface="Arial"/>
                <a:sym typeface="Arial"/>
              </a:rPr>
              <a:t>1</a:t>
            </a:r>
            <a:endParaRPr sz="2700" baseline="30000" dirty="0">
              <a:solidFill>
                <a:srgbClr val="065CAB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7861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358" y="1451910"/>
            <a:ext cx="8513151" cy="3264526"/>
          </a:xfrm>
        </p:spPr>
        <p:txBody>
          <a:bodyPr>
            <a:normAutofit/>
          </a:bodyPr>
          <a:lstStyle/>
          <a:p>
            <a:pPr indent="0" algn="just" hangingPunct="0">
              <a:lnSpc>
                <a:spcPct val="150000"/>
              </a:lnSpc>
              <a:buNone/>
            </a:pPr>
            <a:r>
              <a:rPr lang="ru-RU" sz="1800" kern="100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Датасет</a:t>
            </a:r>
            <a:r>
              <a:rPr lang="ru-RU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 состоит из двух файлов: </a:t>
            </a:r>
            <a:r>
              <a:rPr lang="ru-RU" sz="1800" kern="100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X_bp</a:t>
            </a:r>
            <a:r>
              <a:rPr lang="ru-RU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.</a:t>
            </a:r>
            <a:r>
              <a:rPr lang="en-US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xlsx</a:t>
            </a:r>
            <a:r>
              <a:rPr lang="ru-RU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 и </a:t>
            </a:r>
            <a:r>
              <a:rPr lang="ru-RU" sz="1800" kern="100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Х_nup</a:t>
            </a:r>
            <a:r>
              <a:rPr lang="ru-RU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.</a:t>
            </a:r>
            <a:r>
              <a:rPr lang="en-US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xlsx</a:t>
            </a:r>
            <a:r>
              <a:rPr lang="ru-RU" sz="18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.</a:t>
            </a:r>
          </a:p>
          <a:p>
            <a:pPr marL="57150" indent="0" algn="just">
              <a:buNone/>
            </a:pPr>
            <a:endParaRPr lang="ru-RU" sz="1650" dirty="0"/>
          </a:p>
          <a:p>
            <a:pPr indent="337661" algn="just" hangingPunct="0">
              <a:lnSpc>
                <a:spcPct val="150000"/>
              </a:lnSpc>
            </a:pP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Файл </a:t>
            </a:r>
            <a:r>
              <a:rPr lang="ru-RU" sz="1350" kern="100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X_bp</a:t>
            </a: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.</a:t>
            </a:r>
            <a:r>
              <a:rPr lang="en-US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xlsx</a:t>
            </a: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 содержит 23 строки, индекс и 10 признаков. </a:t>
            </a:r>
          </a:p>
          <a:p>
            <a:pPr indent="337661" algn="just" hangingPunct="0">
              <a:lnSpc>
                <a:spcPct val="150000"/>
              </a:lnSpc>
            </a:pP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Файл </a:t>
            </a:r>
            <a:r>
              <a:rPr lang="ru-RU" sz="1350" kern="100" dirty="0" err="1">
                <a:latin typeface="Times New Roman" panose="02020603050405020304" pitchFamily="18" charset="0"/>
                <a:ea typeface="Noto Serif CJK SC"/>
                <a:cs typeface="Lohit Devanagari"/>
              </a:rPr>
              <a:t>X_nup</a:t>
            </a: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.</a:t>
            </a:r>
            <a:r>
              <a:rPr lang="en-US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xlsx</a:t>
            </a:r>
            <a:r>
              <a:rPr lang="ru-RU" sz="135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 содержит 40 строк, индекс и 3 признака.</a:t>
            </a:r>
          </a:p>
          <a:p>
            <a:pPr marL="400050" indent="-342900" algn="just">
              <a:buFont typeface="+mj-lt"/>
              <a:buAutoNum type="arabicPeriod"/>
            </a:pPr>
            <a:endParaRPr lang="ru-RU" sz="1650" dirty="0"/>
          </a:p>
          <a:p>
            <a:pPr marL="400050" indent="-342900" algn="just">
              <a:buFont typeface="+mj-lt"/>
              <a:buAutoNum type="arabicPeriod"/>
            </a:pPr>
            <a:endParaRPr lang="ru-RU" sz="1650" dirty="0"/>
          </a:p>
          <a:p>
            <a:pPr marL="57150" indent="0" algn="just">
              <a:buNone/>
            </a:pPr>
            <a:endParaRPr lang="ru-RU" sz="1650" dirty="0"/>
          </a:p>
          <a:p>
            <a:pPr marL="57150" indent="0" algn="just">
              <a:buNone/>
            </a:pPr>
            <a:endParaRPr lang="ru-RU" sz="165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Аналитика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727290-5E48-4149-AD86-D0459D21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17" y="3084172"/>
            <a:ext cx="2657475" cy="542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F6F7F94-C4DE-0449-8E11-013A7DFB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97" y="3774087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9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Аналитика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23A978-0852-074C-9809-DD9DC69FD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01"/>
          <a:stretch/>
        </p:blipFill>
        <p:spPr>
          <a:xfrm>
            <a:off x="176644" y="1090535"/>
            <a:ext cx="3784217" cy="34171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21730E-05D4-1C47-9531-C6EDE4DF2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972"/>
          <a:stretch/>
        </p:blipFill>
        <p:spPr>
          <a:xfrm>
            <a:off x="4135085" y="1090535"/>
            <a:ext cx="2232177" cy="35883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6F8939-E358-9948-B289-4913A1ADE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57" b="1"/>
          <a:stretch/>
        </p:blipFill>
        <p:spPr>
          <a:xfrm>
            <a:off x="6489304" y="1111584"/>
            <a:ext cx="1911746" cy="3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Аналитика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F436B5-6F33-9246-B335-88F78C0E715B}"/>
              </a:ext>
            </a:extLst>
          </p:cNvPr>
          <p:cNvSpPr txBox="1"/>
          <p:nvPr/>
        </p:nvSpPr>
        <p:spPr>
          <a:xfrm>
            <a:off x="5361956" y="1731015"/>
            <a:ext cx="34462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 hangingPunct="0">
              <a:lnSpc>
                <a:spcPct val="150000"/>
              </a:lnSpc>
              <a:spcBef>
                <a:spcPts val="563"/>
              </a:spcBef>
              <a:buClr>
                <a:schemeClr val="accent1"/>
              </a:buClr>
              <a:buSzPts val="2400"/>
            </a:pPr>
            <a:r>
              <a:rPr lang="ru-RU" sz="2100" kern="100" spc="-113" dirty="0">
                <a:solidFill>
                  <a:srgbClr val="262626"/>
                </a:solidFill>
                <a:latin typeface="Times New Roman" panose="02020603050405020304" pitchFamily="18" charset="0"/>
                <a:sym typeface="Open Sans"/>
              </a:rPr>
              <a:t>На графиках рассеяния можно наблюдать, что некоторые точки стоят далеко от общего облака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C24755-5BF2-124B-8979-8D13B543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6" y="1213099"/>
            <a:ext cx="3962852" cy="366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05221" y="4825539"/>
            <a:ext cx="427732" cy="206441"/>
          </a:xfrm>
        </p:spPr>
        <p:txBody>
          <a:bodyPr/>
          <a:lstStyle/>
          <a:p>
            <a:fld id="{00000000-1234-1234-1234-12341234123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345863" y="1536511"/>
            <a:ext cx="4226138" cy="2606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544" tIns="28763" rIns="57544" bIns="28763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endParaRPr lang="ru-RU" sz="1650" dirty="0">
              <a:solidFill>
                <a:srgbClr val="272727"/>
              </a:solidFill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endParaRPr lang="ru-RU" sz="1650" dirty="0">
              <a:solidFill>
                <a:srgbClr val="272727"/>
              </a:solidFill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метод 3-х сигм;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метод </a:t>
            </a:r>
            <a:r>
              <a:rPr lang="ru-RU" sz="1650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межквартильного</a:t>
            </a: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интервала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endParaRPr lang="ru-RU" sz="1650" dirty="0">
              <a:solidFill>
                <a:srgbClr val="272727"/>
              </a:solidFill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endParaRPr lang="ru-RU" sz="1650" dirty="0">
              <a:solidFill>
                <a:srgbClr val="272727"/>
              </a:solidFill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Воспользовавшись этими методами на нашем </a:t>
            </a:r>
            <a:r>
              <a:rPr lang="ru-RU" sz="1650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датасете</a:t>
            </a: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было найдено: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3 выброса методом 3-х сигм;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59 выбросов методом </a:t>
            </a:r>
            <a:r>
              <a:rPr lang="ru-RU" sz="1650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межквартильного</a:t>
            </a: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интервала расстояний.</a:t>
            </a:r>
          </a:p>
          <a:p>
            <a:pPr>
              <a:lnSpc>
                <a:spcPct val="90000"/>
              </a:lnSpc>
              <a:buClr>
                <a:srgbClr val="000000"/>
              </a:buClr>
              <a:buSzPts val="2700"/>
            </a:pPr>
            <a:endParaRPr lang="ru-RU" sz="1650" dirty="0">
              <a:solidFill>
                <a:srgbClr val="272727"/>
              </a:solidFill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68485" y="1000267"/>
            <a:ext cx="8443887" cy="77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05979" indent="0" algn="just"/>
            <a:r>
              <a:rPr lang="ru-RU" sz="1800" dirty="0"/>
              <a:t>Рассмотрены 2 метода выявления выбросов для признаков :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Обработка данных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CB8C67-0DA2-9344-9C0D-548D4BBD16D8}"/>
              </a:ext>
            </a:extLst>
          </p:cNvPr>
          <p:cNvSpPr txBox="1"/>
          <p:nvPr/>
        </p:nvSpPr>
        <p:spPr>
          <a:xfrm>
            <a:off x="2458932" y="4381703"/>
            <a:ext cx="5717147" cy="3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После очистки от выбросов в </a:t>
            </a:r>
            <a:r>
              <a:rPr lang="ru-RU" sz="1650" dirty="0" err="1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датасете</a:t>
            </a:r>
            <a:r>
              <a:rPr lang="ru-RU" sz="1650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</a:rPr>
              <a:t> осталось 11 строк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EBC964-FB47-5340-9ECC-DFC87E4D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62" y="2201696"/>
            <a:ext cx="47529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19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2866" y="1523550"/>
            <a:ext cx="4524311" cy="3045663"/>
          </a:xfrm>
        </p:spPr>
        <p:txBody>
          <a:bodyPr>
            <a:normAutofit fontScale="70000" lnSpcReduction="20000"/>
          </a:bodyPr>
          <a:lstStyle/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Линейная регрессия (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LinearRegression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)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Лассо (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LASSO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) регрессия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Случайный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лес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Метод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k-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ближайших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соседей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(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KNeighborsRegressor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)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Метод опорных векторов для регрессии (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SVR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)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Градиентный </a:t>
            </a:r>
            <a:r>
              <a:rPr lang="ru-RU" sz="1800" dirty="0" err="1">
                <a:solidFill>
                  <a:srgbClr val="272727"/>
                </a:solidFill>
                <a:latin typeface="+mn-lt"/>
                <a:sym typeface="Arial"/>
              </a:rPr>
              <a:t>бустинг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Деревья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решений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  <a:endParaRPr lang="ru-RU" sz="1800" dirty="0">
              <a:solidFill>
                <a:srgbClr val="272727"/>
              </a:solidFill>
              <a:latin typeface="+mn-lt"/>
              <a:sym typeface="Arial"/>
            </a:endParaRPr>
          </a:p>
          <a:p>
            <a:pPr marL="557213" indent="-214313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Нейронная</a:t>
            </a:r>
            <a:r>
              <a:rPr lang="en-US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  <a:r>
              <a:rPr lang="en-US" sz="1800" dirty="0" err="1">
                <a:solidFill>
                  <a:srgbClr val="272727"/>
                </a:solidFill>
                <a:latin typeface="+mn-lt"/>
                <a:sym typeface="Arial"/>
              </a:rPr>
              <a:t>сеть</a:t>
            </a:r>
            <a:r>
              <a:rPr lang="ru-RU" sz="1800" dirty="0">
                <a:solidFill>
                  <a:srgbClr val="272727"/>
                </a:solidFill>
                <a:latin typeface="+mn-lt"/>
                <a:sym typeface="Arial"/>
              </a:rPr>
              <a:t> </a:t>
            </a:r>
          </a:p>
          <a:p>
            <a:pPr marL="400050" indent="-342900" algn="just">
              <a:buFont typeface="+mj-lt"/>
              <a:buAutoNum type="arabicPeriod"/>
            </a:pPr>
            <a:endParaRPr lang="ru-RU" sz="1650" dirty="0"/>
          </a:p>
          <a:p>
            <a:pPr marL="57150" indent="0" algn="just">
              <a:buNone/>
            </a:pPr>
            <a:endParaRPr lang="ru-RU" sz="1650" dirty="0"/>
          </a:p>
          <a:p>
            <a:pPr marL="57150" indent="0" algn="just">
              <a:buNone/>
            </a:pPr>
            <a:endParaRPr lang="ru-RU" sz="165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ru-RU" smtClean="0"/>
              <a:pPr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375910" y="351970"/>
            <a:ext cx="2876549" cy="4995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100" spc="135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Аналитика</a:t>
              </a:r>
              <a:endParaRPr lang="ru-RU" sz="2100" spc="135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1350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A6B8B7-D923-9341-8781-21B67785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370" y="1155706"/>
            <a:ext cx="4753409" cy="37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4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рпоративный шаблон">
  <a:themeElements>
    <a:clrScheme name="Прогресс">
      <a:dk1>
        <a:srgbClr val="2D388B"/>
      </a:dk1>
      <a:lt1>
        <a:srgbClr val="FFFFFF"/>
      </a:lt1>
      <a:dk2>
        <a:srgbClr val="2D388B"/>
      </a:dk2>
      <a:lt2>
        <a:srgbClr val="FFFFFF"/>
      </a:lt2>
      <a:accent1>
        <a:srgbClr val="40A6D6"/>
      </a:accent1>
      <a:accent2>
        <a:srgbClr val="2D388B"/>
      </a:accent2>
      <a:accent3>
        <a:srgbClr val="40A6D6"/>
      </a:accent3>
      <a:accent4>
        <a:srgbClr val="2D388B"/>
      </a:accent4>
      <a:accent5>
        <a:srgbClr val="40A6D6"/>
      </a:accent5>
      <a:accent6>
        <a:srgbClr val="2D388B"/>
      </a:accent6>
      <a:hlink>
        <a:srgbClr val="2D388B"/>
      </a:hlink>
      <a:folHlink>
        <a:srgbClr val="40A6D6"/>
      </a:folHlink>
    </a:clrScheme>
    <a:fontScheme name="Прогресс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Корпоративный шаблон.potx" id="{4F2F66AC-ED62-4829-8A77-76759324E2A5}" vid="{80D08B38-B889-45B5-A1D0-05FB8AC378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1C03E6945A1D614C80DF3B47A8482867" ma:contentTypeVersion="3" ma:contentTypeDescription="Создание документа." ma:contentTypeScope="" ma:versionID="26403f201e21ac63d4ed6abeddf2130f">
  <xsd:schema xmlns:xsd="http://www.w3.org/2001/XMLSchema" xmlns:xs="http://www.w3.org/2001/XMLSchema" xmlns:p="http://schemas.microsoft.com/office/2006/metadata/properties" xmlns:ns2="33c87190-2232-4846-b5f0-37c365d4e476" targetNamespace="http://schemas.microsoft.com/office/2006/metadata/properties" ma:root="true" ma:fieldsID="6a53eb18bc07ef29dc78a38a691bb098" ns2:_="">
    <xsd:import namespace="33c87190-2232-4846-b5f0-37c365d4e476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87190-2232-4846-b5f0-37c365d4e47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CAAF9A-67F1-47AE-9509-C926D5E2E5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87190-2232-4846-b5f0-37c365d4e4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7AE232-A8D0-4B07-B122-814C019B691C}">
  <ds:schemaRefs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F2540F1-026E-433B-A019-6767DA1399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Корпоративный шаблон</Template>
  <TotalTime>0</TotalTime>
  <Words>520</Words>
  <Application>Microsoft Office PowerPoint</Application>
  <PresentationFormat>Экран (16:9)</PresentationFormat>
  <Paragraphs>81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9" baseType="lpstr">
      <vt:lpstr>ALS Sector Bold</vt:lpstr>
      <vt:lpstr>ALS Sector Regular</vt:lpstr>
      <vt:lpstr>Arial</vt:lpstr>
      <vt:lpstr>Calibri</vt:lpstr>
      <vt:lpstr>Lohit Devanagari</vt:lpstr>
      <vt:lpstr>Noto Sans Symbols</vt:lpstr>
      <vt:lpstr>Noto Serif CJK SC</vt:lpstr>
      <vt:lpstr>Open Sans</vt:lpstr>
      <vt:lpstr>Proxima Nova Bl</vt:lpstr>
      <vt:lpstr>Times New Roman</vt:lpstr>
      <vt:lpstr>Wingdings</vt:lpstr>
      <vt:lpstr>Wingdings 2</vt:lpstr>
      <vt:lpstr>Корпоративный шаблон</vt:lpstr>
      <vt:lpstr>Применение методов машинного обучения и полносвязных нейронных сетей для прогнозирования свойств композиционных материалов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2025-01-15T06:51:00Z</dcterms:created>
  <dcterms:modified xsi:type="dcterms:W3CDTF">2025-01-15T08:02:39Z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1049</vt:i4>
  </property>
  <property fmtid="{D5CDD505-2E9C-101B-9397-08002B2CF9AE}" pid="3" name="_Version">
    <vt:lpwstr>12.0.4518</vt:lpwstr>
  </property>
  <property fmtid="{D5CDD505-2E9C-101B-9397-08002B2CF9AE}" pid="4" name="ContentTypeId">
    <vt:lpwstr>0x0101001C03E6945A1D614C80DF3B47A8482867</vt:lpwstr>
  </property>
</Properties>
</file>